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64" r:id="rId6"/>
    <p:sldId id="261" r:id="rId7"/>
    <p:sldId id="263" r:id="rId8"/>
    <p:sldId id="265" r:id="rId9"/>
    <p:sldId id="266" r:id="rId10"/>
    <p:sldId id="258" r:id="rId11"/>
    <p:sldId id="268" r:id="rId12"/>
    <p:sldId id="262" r:id="rId13"/>
    <p:sldId id="267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9A4A-764A-478C-BA90-AF3FAB591043}" type="datetimeFigureOut">
              <a:rPr lang="cs-CZ" smtClean="0"/>
              <a:pPr/>
              <a:t>7.4.2015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D39D-A5FD-492A-A26E-CB3F6625A9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9A4A-764A-478C-BA90-AF3FAB591043}" type="datetimeFigureOut">
              <a:rPr lang="cs-CZ" smtClean="0"/>
              <a:pPr/>
              <a:t>7.4.2015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D39D-A5FD-492A-A26E-CB3F6625A9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9A4A-764A-478C-BA90-AF3FAB591043}" type="datetimeFigureOut">
              <a:rPr lang="cs-CZ" smtClean="0"/>
              <a:pPr/>
              <a:t>7.4.2015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D39D-A5FD-492A-A26E-CB3F6625A9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9A4A-764A-478C-BA90-AF3FAB591043}" type="datetimeFigureOut">
              <a:rPr lang="cs-CZ" smtClean="0"/>
              <a:pPr/>
              <a:t>7.4.2015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D39D-A5FD-492A-A26E-CB3F6625A9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9A4A-764A-478C-BA90-AF3FAB591043}" type="datetimeFigureOut">
              <a:rPr lang="cs-CZ" smtClean="0"/>
              <a:pPr/>
              <a:t>7.4.2015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D39D-A5FD-492A-A26E-CB3F6625A9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9A4A-764A-478C-BA90-AF3FAB591043}" type="datetimeFigureOut">
              <a:rPr lang="cs-CZ" smtClean="0"/>
              <a:pPr/>
              <a:t>7.4.2015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D39D-A5FD-492A-A26E-CB3F6625A9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9A4A-764A-478C-BA90-AF3FAB591043}" type="datetimeFigureOut">
              <a:rPr lang="cs-CZ" smtClean="0"/>
              <a:pPr/>
              <a:t>7.4.2015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D39D-A5FD-492A-A26E-CB3F6625A9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9A4A-764A-478C-BA90-AF3FAB591043}" type="datetimeFigureOut">
              <a:rPr lang="cs-CZ" smtClean="0"/>
              <a:pPr/>
              <a:t>7.4.2015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D39D-A5FD-492A-A26E-CB3F6625A9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9A4A-764A-478C-BA90-AF3FAB591043}" type="datetimeFigureOut">
              <a:rPr lang="cs-CZ" smtClean="0"/>
              <a:pPr/>
              <a:t>7.4.2015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D39D-A5FD-492A-A26E-CB3F6625A9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9A4A-764A-478C-BA90-AF3FAB591043}" type="datetimeFigureOut">
              <a:rPr lang="cs-CZ" smtClean="0"/>
              <a:pPr/>
              <a:t>7.4.2015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D39D-A5FD-492A-A26E-CB3F6625A9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69A4A-764A-478C-BA90-AF3FAB591043}" type="datetimeFigureOut">
              <a:rPr lang="cs-CZ" smtClean="0"/>
              <a:pPr/>
              <a:t>7.4.2015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8BD39D-A5FD-492A-A26E-CB3F6625A9A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69A4A-764A-478C-BA90-AF3FAB591043}" type="datetimeFigureOut">
              <a:rPr lang="cs-CZ" smtClean="0"/>
              <a:pPr/>
              <a:t>7.4.2015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BD39D-A5FD-492A-A26E-CB3F6625A9A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etrova.blog.idnes.cz/c/104437/Vaclav-Klaus-tani-ledovcu-a-cihajici-propaganda-NASA.html" TargetMode="External"/><Relationship Id="rId2" Type="http://schemas.openxmlformats.org/officeDocument/2006/relationships/hyperlink" Target="http://www.globalni-ochlazovani.cz/tani-ledovcu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nosis9.net/view.php?cisloclanku=2007020015" TargetMode="External"/><Relationship Id="rId5" Type="http://schemas.openxmlformats.org/officeDocument/2006/relationships/hyperlink" Target="http://www.tyden.cz/rubriky/relax/zvirata/preziji-ledni-medvedi-rok-2100-hrozi-jim-vyhynuti_327573.html" TargetMode="External"/><Relationship Id="rId4" Type="http://schemas.openxmlformats.org/officeDocument/2006/relationships/hyperlink" Target="http://zpravy.aktualne.cz/zahranici/tani-ledovcu-prinese-evrope-extremni-zimy/r~i:article:758036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sz="4800" b="1" dirty="0" smtClean="0">
                <a:latin typeface="Comic Sans MS" pitchFamily="66" charset="0"/>
              </a:rPr>
              <a:t>Ubývání ledovců</a:t>
            </a:r>
            <a:endParaRPr lang="cs-CZ" sz="4800" b="1" dirty="0">
              <a:latin typeface="Comic Sans MS" pitchFamily="66" charset="0"/>
            </a:endParaRPr>
          </a:p>
        </p:txBody>
      </p:sp>
      <p:pic>
        <p:nvPicPr>
          <p:cNvPr id="11266" name="Picture 2" descr="http://www.meteocentrum.cz/images/zpravy/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04864"/>
            <a:ext cx="6875199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1584175"/>
          </a:xfrm>
        </p:spPr>
        <p:txBody>
          <a:bodyPr>
            <a:noAutofit/>
          </a:bodyPr>
          <a:lstStyle/>
          <a:p>
            <a:r>
              <a:rPr lang="cs-CZ" u="sng" dirty="0" smtClean="0"/>
              <a:t>horský</a:t>
            </a:r>
            <a:r>
              <a:rPr lang="cs-CZ" dirty="0" smtClean="0"/>
              <a:t> - menší rozměry, vytváří kar + splaz + morény, ve vyšších nadmořských výškách (např.: Alpy)</a:t>
            </a:r>
            <a:endParaRPr lang="cs-CZ" dirty="0"/>
          </a:p>
        </p:txBody>
      </p:sp>
      <p:pic>
        <p:nvPicPr>
          <p:cNvPr id="15362" name="Picture 2" descr="http://oko.yin.cz/33/ledovec/horsky/horsky-ledove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348880"/>
            <a:ext cx="6120680" cy="40396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Důsledky tání alpských ledovců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omezení provozu zimních sportů</a:t>
            </a:r>
          </a:p>
          <a:p>
            <a:r>
              <a:rPr lang="cs-CZ" dirty="0" smtClean="0"/>
              <a:t>zvýšení rizika sesuvu půdy a kamení</a:t>
            </a:r>
          </a:p>
          <a:p>
            <a:r>
              <a:rPr lang="cs-CZ" dirty="0" smtClean="0"/>
              <a:t>záplavy </a:t>
            </a:r>
          </a:p>
          <a:p>
            <a:r>
              <a:rPr lang="cs-CZ" dirty="0" smtClean="0"/>
              <a:t>nutná ochrana obyvatel v horských údolích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globalni-ochlazovani.cz/foto/ledovec-vernagtfern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3811"/>
            <a:ext cx="5148064" cy="67441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47500" lnSpcReduction="20000"/>
          </a:bodyPr>
          <a:lstStyle/>
          <a:p>
            <a:r>
              <a:rPr lang="cs-CZ" sz="5900" dirty="0" smtClean="0">
                <a:hlinkClick r:id="rId2"/>
              </a:rPr>
              <a:t>http://www.</a:t>
            </a:r>
            <a:r>
              <a:rPr lang="cs-CZ" sz="5900" dirty="0" err="1" smtClean="0">
                <a:hlinkClick r:id="rId2"/>
              </a:rPr>
              <a:t>globalni</a:t>
            </a:r>
            <a:r>
              <a:rPr lang="cs-CZ" sz="5900" dirty="0" smtClean="0">
                <a:hlinkClick r:id="rId2"/>
              </a:rPr>
              <a:t>-</a:t>
            </a:r>
            <a:r>
              <a:rPr lang="cs-CZ" sz="5900" dirty="0" err="1" smtClean="0">
                <a:hlinkClick r:id="rId2"/>
              </a:rPr>
              <a:t>ochlazovani.cz</a:t>
            </a:r>
            <a:r>
              <a:rPr lang="cs-CZ" sz="5900" dirty="0" smtClean="0">
                <a:hlinkClick r:id="rId2"/>
              </a:rPr>
              <a:t>/</a:t>
            </a:r>
            <a:r>
              <a:rPr lang="cs-CZ" sz="5900" dirty="0" err="1" smtClean="0">
                <a:hlinkClick r:id="rId2"/>
              </a:rPr>
              <a:t>tani</a:t>
            </a:r>
            <a:r>
              <a:rPr lang="cs-CZ" sz="5900" dirty="0" smtClean="0">
                <a:hlinkClick r:id="rId2"/>
              </a:rPr>
              <a:t>-</a:t>
            </a:r>
            <a:r>
              <a:rPr lang="cs-CZ" sz="5900" dirty="0" err="1" smtClean="0">
                <a:hlinkClick r:id="rId2"/>
              </a:rPr>
              <a:t>ledovcu.php</a:t>
            </a:r>
            <a:endParaRPr lang="cs-CZ" sz="5900" dirty="0" smtClean="0"/>
          </a:p>
          <a:p>
            <a:r>
              <a:rPr lang="cs-CZ" sz="5900" dirty="0" smtClean="0">
                <a:hlinkClick r:id="rId3"/>
              </a:rPr>
              <a:t>http://petrova.blog.idnes.cz/c/104437/Vaclav-Klaus-tani-ledovcu-a-cihajici-propaganda-NASA.html</a:t>
            </a:r>
            <a:endParaRPr lang="cs-CZ" sz="5900" dirty="0" smtClean="0"/>
          </a:p>
          <a:p>
            <a:r>
              <a:rPr lang="cs-CZ" sz="5900" dirty="0" smtClean="0">
                <a:hlinkClick r:id="rId4"/>
              </a:rPr>
              <a:t>http://zpravy.aktualne.cz/zahranici/tani-ledovcu-prinese-evrope-extremni-zimy/r~i:article:758036/</a:t>
            </a:r>
            <a:endParaRPr lang="cs-CZ" sz="5900" dirty="0" smtClean="0"/>
          </a:p>
          <a:p>
            <a:r>
              <a:rPr lang="cs-CZ" sz="5900" dirty="0" smtClean="0">
                <a:hlinkClick r:id="rId5"/>
              </a:rPr>
              <a:t>http://www.</a:t>
            </a:r>
            <a:r>
              <a:rPr lang="cs-CZ" sz="5900" dirty="0" err="1" smtClean="0">
                <a:hlinkClick r:id="rId5"/>
              </a:rPr>
              <a:t>tyden.cz</a:t>
            </a:r>
            <a:r>
              <a:rPr lang="cs-CZ" sz="5900" dirty="0" smtClean="0">
                <a:hlinkClick r:id="rId5"/>
              </a:rPr>
              <a:t>/rubriky/</a:t>
            </a:r>
            <a:r>
              <a:rPr lang="cs-CZ" sz="5900" dirty="0" err="1" smtClean="0">
                <a:hlinkClick r:id="rId5"/>
              </a:rPr>
              <a:t>relax</a:t>
            </a:r>
            <a:r>
              <a:rPr lang="cs-CZ" sz="5900" dirty="0" smtClean="0">
                <a:hlinkClick r:id="rId5"/>
              </a:rPr>
              <a:t>/</a:t>
            </a:r>
            <a:r>
              <a:rPr lang="cs-CZ" sz="5900" dirty="0" err="1" smtClean="0">
                <a:hlinkClick r:id="rId5"/>
              </a:rPr>
              <a:t>zvirata</a:t>
            </a:r>
            <a:r>
              <a:rPr lang="cs-CZ" sz="5900" dirty="0" smtClean="0">
                <a:hlinkClick r:id="rId5"/>
              </a:rPr>
              <a:t>/</a:t>
            </a:r>
            <a:r>
              <a:rPr lang="cs-CZ" sz="5900" dirty="0" err="1" smtClean="0">
                <a:hlinkClick r:id="rId5"/>
              </a:rPr>
              <a:t>preziji</a:t>
            </a:r>
            <a:r>
              <a:rPr lang="cs-CZ" sz="5900" dirty="0" smtClean="0">
                <a:hlinkClick r:id="rId5"/>
              </a:rPr>
              <a:t>-</a:t>
            </a:r>
            <a:r>
              <a:rPr lang="cs-CZ" sz="5900" dirty="0" err="1" smtClean="0">
                <a:hlinkClick r:id="rId5"/>
              </a:rPr>
              <a:t>ledni</a:t>
            </a:r>
            <a:r>
              <a:rPr lang="cs-CZ" sz="5900" dirty="0" smtClean="0">
                <a:hlinkClick r:id="rId5"/>
              </a:rPr>
              <a:t>-</a:t>
            </a:r>
            <a:r>
              <a:rPr lang="cs-CZ" sz="5900" dirty="0" err="1" smtClean="0">
                <a:hlinkClick r:id="rId5"/>
              </a:rPr>
              <a:t>medvedi</a:t>
            </a:r>
            <a:r>
              <a:rPr lang="cs-CZ" sz="5900" dirty="0" smtClean="0">
                <a:hlinkClick r:id="rId5"/>
              </a:rPr>
              <a:t>-rok-2100-</a:t>
            </a:r>
            <a:r>
              <a:rPr lang="cs-CZ" sz="5900" dirty="0" err="1" smtClean="0">
                <a:hlinkClick r:id="rId5"/>
              </a:rPr>
              <a:t>hrozi</a:t>
            </a:r>
            <a:r>
              <a:rPr lang="cs-CZ" sz="5900" dirty="0" smtClean="0">
                <a:hlinkClick r:id="rId5"/>
              </a:rPr>
              <a:t>-jim-vyhynuti_327573.html#.VRxQHna4Q6J</a:t>
            </a:r>
            <a:endParaRPr lang="cs-CZ" sz="5900" dirty="0" smtClean="0"/>
          </a:p>
          <a:p>
            <a:r>
              <a:rPr lang="cs-CZ" sz="5900" dirty="0" smtClean="0">
                <a:hlinkClick r:id="rId6"/>
              </a:rPr>
              <a:t>http://gnosis9.net/</a:t>
            </a:r>
            <a:r>
              <a:rPr lang="cs-CZ" sz="5900" dirty="0" err="1" smtClean="0">
                <a:hlinkClick r:id="rId6"/>
              </a:rPr>
              <a:t>view.php</a:t>
            </a:r>
            <a:r>
              <a:rPr lang="cs-CZ" sz="5900" dirty="0" smtClean="0">
                <a:hlinkClick r:id="rId6"/>
              </a:rPr>
              <a:t>?</a:t>
            </a:r>
            <a:r>
              <a:rPr lang="cs-CZ" sz="5900" dirty="0" err="1" smtClean="0">
                <a:hlinkClick r:id="rId6"/>
              </a:rPr>
              <a:t>cisloclanku</a:t>
            </a:r>
            <a:r>
              <a:rPr lang="cs-CZ" sz="5900" dirty="0" smtClean="0">
                <a:hlinkClick r:id="rId6"/>
              </a:rPr>
              <a:t>=2007020015</a:t>
            </a:r>
            <a:endParaRPr lang="cs-CZ" sz="5900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Důvody ubývání ledovců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8680"/>
          </a:xfrm>
        </p:spPr>
        <p:txBody>
          <a:bodyPr/>
          <a:lstStyle/>
          <a:p>
            <a:r>
              <a:rPr lang="cs-CZ" dirty="0" smtClean="0"/>
              <a:t>přechod klimatu z chladné do teplejší fáze</a:t>
            </a:r>
            <a:endParaRPr lang="cs-CZ" dirty="0"/>
          </a:p>
        </p:txBody>
      </p:sp>
      <p:pic>
        <p:nvPicPr>
          <p:cNvPr id="16386" name="Picture 2" descr="http://cdn.i0.cz/public-data/65/60/2063d6213343bae7b99c194604c0_r16:9_w480_h270_gi:photo:91415.jpg?hash=395e70b40cc4f563b25a35b56e7c773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48880"/>
            <a:ext cx="6768752" cy="3807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20689"/>
            <a:ext cx="8229600" cy="3816424"/>
          </a:xfrm>
        </p:spPr>
        <p:txBody>
          <a:bodyPr/>
          <a:lstStyle/>
          <a:p>
            <a:r>
              <a:rPr lang="cs-CZ" dirty="0" smtClean="0"/>
              <a:t>nadměrná produkce CO</a:t>
            </a:r>
            <a:r>
              <a:rPr lang="cs-CZ" baseline="-25000" dirty="0" smtClean="0"/>
              <a:t>2 </a:t>
            </a:r>
            <a:r>
              <a:rPr lang="cs-CZ" dirty="0" smtClean="0"/>
              <a:t>spalováním fosilních paliv (nepotvrzeno)</a:t>
            </a:r>
          </a:p>
          <a:p>
            <a:pPr algn="just"/>
            <a:r>
              <a:rPr lang="cs-CZ" dirty="0" smtClean="0"/>
              <a:t>usazování tmavých prachových částic produkovaných průmyslem na povrchu ledovců (tmavší ledovec taje rychleji, protože pohlcuje více tepla dopadajícího na jeho povrh)</a:t>
            </a:r>
          </a:p>
          <a:p>
            <a:pPr algn="just">
              <a:buNone/>
            </a:pPr>
            <a:endParaRPr lang="cs-CZ" dirty="0" smtClean="0"/>
          </a:p>
          <a:p>
            <a:pPr>
              <a:buNone/>
            </a:pPr>
            <a:endParaRPr lang="cs-CZ" baseline="-25000" dirty="0"/>
          </a:p>
        </p:txBody>
      </p:sp>
      <p:pic>
        <p:nvPicPr>
          <p:cNvPr id="17410" name="Picture 2" descr="http://krasnesvetlo.cz/wp-content/uploads/2013/09/Island_Ledovec_Jokullsarlon_100903_1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717640"/>
            <a:ext cx="4536504" cy="30115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Ledovec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/>
          <a:lstStyle/>
          <a:p>
            <a:r>
              <a:rPr lang="cs-CZ" u="sng" dirty="0" smtClean="0"/>
              <a:t>pevninský</a:t>
            </a:r>
            <a:r>
              <a:rPr lang="cs-CZ" dirty="0" smtClean="0"/>
              <a:t> - obrovské rozměry, na plochém terénu, Antarktida + Grónsko</a:t>
            </a:r>
            <a:endParaRPr lang="cs-CZ" dirty="0"/>
          </a:p>
        </p:txBody>
      </p:sp>
      <p:pic>
        <p:nvPicPr>
          <p:cNvPr id="14338" name="Picture 2" descr="http://1.bp.blogspot.com/-TqXlE1FDVrY/T1pVVf8dJyI/AAAAAAAABAs/6nlsNABTy2k/s1600/glaciar_perito_moreno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708920"/>
            <a:ext cx="6858000" cy="3743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Důsledky tání arktického ledovce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84984"/>
          </a:xfrm>
        </p:spPr>
        <p:txBody>
          <a:bodyPr/>
          <a:lstStyle/>
          <a:p>
            <a:r>
              <a:rPr lang="cs-CZ" dirty="0"/>
              <a:t>z</a:t>
            </a:r>
            <a:r>
              <a:rPr lang="cs-CZ" dirty="0" smtClean="0"/>
              <a:t>pětné urychlení globálního oteplování</a:t>
            </a:r>
          </a:p>
          <a:p>
            <a:r>
              <a:rPr lang="cs-CZ" dirty="0" smtClean="0"/>
              <a:t>silné mořské bouře</a:t>
            </a:r>
          </a:p>
          <a:p>
            <a:r>
              <a:rPr lang="cs-CZ" dirty="0" smtClean="0"/>
              <a:t>mrazivé zimy v Evropě</a:t>
            </a:r>
          </a:p>
          <a:p>
            <a:r>
              <a:rPr lang="cs-CZ" dirty="0" smtClean="0"/>
              <a:t>roztaje cca v roce 2025</a:t>
            </a:r>
          </a:p>
          <a:p>
            <a:r>
              <a:rPr lang="cs-CZ" dirty="0" smtClean="0"/>
              <a:t>změna celého ekosystému v oblasti Severního ledového oceánu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led19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5162543" cy="3717032"/>
          </a:xfrm>
          <a:prstGeom prst="rect">
            <a:avLst/>
          </a:prstGeom>
          <a:noFill/>
        </p:spPr>
      </p:pic>
      <p:pic>
        <p:nvPicPr>
          <p:cNvPr id="18436" name="Picture 4" descr="led2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1467" y="3212976"/>
            <a:ext cx="5062533" cy="3645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Foto: Reut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-25785"/>
            <a:ext cx="5760640" cy="68837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bude s ledními medvědy?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přizpůsobili by se, ale mají málo času</a:t>
            </a:r>
          </a:p>
          <a:p>
            <a:r>
              <a:rPr lang="cs-CZ" dirty="0" smtClean="0"/>
              <a:t>kvůli úbytku ledu a sněhu nebude dostatek potravy (tuleni)</a:t>
            </a:r>
          </a:p>
          <a:p>
            <a:r>
              <a:rPr lang="cs-CZ" dirty="0" smtClean="0"/>
              <a:t>samice se proto nebudou chtít pářit nebo zhynou s mláďaty</a:t>
            </a:r>
          </a:p>
          <a:p>
            <a:r>
              <a:rPr lang="cs-CZ" dirty="0"/>
              <a:t>p</a:t>
            </a:r>
            <a:r>
              <a:rPr lang="cs-CZ" dirty="0" smtClean="0"/>
              <a:t>ředpokládané vymření druhu - do r. 2100</a:t>
            </a:r>
          </a:p>
          <a:p>
            <a:r>
              <a:rPr lang="cs-CZ" dirty="0" smtClean="0"/>
              <a:t>ostatní zvířata - přizpůsobení (je to pro ně jednodušší)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21stoleti.cz/wp-content/uploads/global-warming-2-486x3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233378" cy="50992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201</Words>
  <Application>Microsoft Office PowerPoint</Application>
  <PresentationFormat>Předvádění na obrazovce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sady Office</vt:lpstr>
      <vt:lpstr>Ubývání ledovců</vt:lpstr>
      <vt:lpstr>Důvody ubývání ledovců</vt:lpstr>
      <vt:lpstr>Snímek 3</vt:lpstr>
      <vt:lpstr>Ledovec</vt:lpstr>
      <vt:lpstr>Důsledky tání arktického ledovce</vt:lpstr>
      <vt:lpstr>Snímek 6</vt:lpstr>
      <vt:lpstr>Snímek 7</vt:lpstr>
      <vt:lpstr>Co bude s ledními medvědy?</vt:lpstr>
      <vt:lpstr>Snímek 9</vt:lpstr>
      <vt:lpstr>Snímek 10</vt:lpstr>
      <vt:lpstr>Důsledky tání alpských ledovců</vt:lpstr>
      <vt:lpstr>Snímek 12</vt:lpstr>
      <vt:lpstr>Zdroje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Ubývání ledovců</dc:title>
  <dc:creator>Lucka</dc:creator>
  <cp:lastModifiedBy>Jarmila Ichová</cp:lastModifiedBy>
  <cp:revision>7</cp:revision>
  <dcterms:created xsi:type="dcterms:W3CDTF">2015-04-01T19:20:45Z</dcterms:created>
  <dcterms:modified xsi:type="dcterms:W3CDTF">2015-04-07T20:42:32Z</dcterms:modified>
</cp:coreProperties>
</file>